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81" r:id="rId2"/>
    <p:sldId id="259" r:id="rId3"/>
    <p:sldId id="262" r:id="rId4"/>
    <p:sldId id="264" r:id="rId5"/>
    <p:sldId id="265" r:id="rId6"/>
    <p:sldId id="267" r:id="rId7"/>
    <p:sldId id="278" r:id="rId8"/>
    <p:sldId id="268" r:id="rId9"/>
    <p:sldId id="276" r:id="rId10"/>
    <p:sldId id="277" r:id="rId11"/>
    <p:sldId id="279" r:id="rId12"/>
    <p:sldId id="269" r:id="rId13"/>
    <p:sldId id="271" r:id="rId14"/>
    <p:sldId id="287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Futura PT Bold" panose="020B0902020204020203" pitchFamily="34" charset="-52"/>
      <p:bold r:id="rId27"/>
    </p:embeddedFont>
    <p:embeddedFont>
      <p:font typeface="Futura PT Medium" panose="020B0602020204020303" pitchFamily="34" charset="-52"/>
      <p:regular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AE29"/>
    <a:srgbClr val="223A7D"/>
    <a:srgbClr val="2C4AA0"/>
    <a:srgbClr val="F8C568"/>
    <a:srgbClr val="EA7520"/>
    <a:srgbClr val="9DD09B"/>
    <a:srgbClr val="DE3C16"/>
    <a:srgbClr val="EBF0F9"/>
    <a:srgbClr val="F6F8FC"/>
    <a:srgbClr val="2F5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3.png>
</file>

<file path=ppt/media/image4.sv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7331B-1AEE-446B-B6C8-95A5201EDB02}" type="datetimeFigureOut">
              <a:rPr lang="ru-RU" smtClean="0"/>
              <a:t>15.02.2024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FE1D1-7EA5-4049-BFA6-F19A7D3ECE1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9805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4A432-E7BD-28F4-872B-5A48C9954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8A9E627-02E9-972E-C045-1E1DD3C3F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01DD0B-1D9A-FC17-6525-49BA2672F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BAA43-7B61-4283-A491-B19DB460EF67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CED58C-74C2-3209-1909-4E98E205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0B044C-9D6B-3E44-1AC7-E37AEF17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1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6E0602-6772-95B9-EFEE-00566259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C71FD9-0B32-0CA2-54E5-671CA84D2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C190EF-1C66-37C2-E0B3-C16342AD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29E36-2F45-42A5-B450-8CC38C907095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CF99FC-9D8D-116A-3DF1-5F2DB8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956F36-9CD2-C50A-EA55-5349AF74F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55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2DC0C57-177C-A238-3990-5146EA975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5D5AD6F-E059-4E11-8342-C7E37E5E3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280210-7660-BF0F-E3D8-D6CE7A00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01E30-200D-41AD-ACA9-D5ACA6900ADB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7F9C78-DD55-B0C6-DA6A-F65BD72EF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8949FA-56ED-3BEF-C644-987C7DCD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760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1-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1A38995-6679-6687-0DCA-954187F5EF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CA80E89-87BB-ED97-245E-4D84CF794B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318494" y="5005226"/>
            <a:ext cx="979890" cy="117722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B58F560-29EB-8305-EB2C-997674CFB5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43463"/>
          <a:stretch/>
        </p:blipFill>
        <p:spPr>
          <a:xfrm>
            <a:off x="521781" y="4746424"/>
            <a:ext cx="2064526" cy="1798680"/>
          </a:xfrm>
          <a:prstGeom prst="rect">
            <a:avLst/>
          </a:prstGeom>
        </p:spPr>
      </p:pic>
      <p:sp>
        <p:nvSpPr>
          <p:cNvPr id="13" name="Заголовок 17">
            <a:extLst>
              <a:ext uri="{FF2B5EF4-FFF2-40B4-BE49-F238E27FC236}">
                <a16:creationId xmlns:a16="http://schemas.microsoft.com/office/drawing/2014/main" id="{F0A7E869-D66C-3025-90A9-A07F6DDE1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11112000" cy="2001061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4800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Название темы </a:t>
            </a:r>
            <a:br>
              <a:rPr lang="ru-RU" dirty="0"/>
            </a:br>
            <a:r>
              <a:rPr lang="ru-RU" dirty="0"/>
              <a:t>на 3 строчки </a:t>
            </a:r>
            <a:br>
              <a:rPr lang="ru-RU" dirty="0"/>
            </a:br>
            <a:r>
              <a:rPr lang="ru-RU" dirty="0"/>
              <a:t>48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787444-0B2E-7F71-BA11-369E77918B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0001" y="2950184"/>
            <a:ext cx="7401861" cy="4868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Futura PT Bold" panose="020B0502020204020303" pitchFamily="34" charset="0"/>
              </a:defRPr>
            </a:lvl1pPr>
          </a:lstStyle>
          <a:p>
            <a:pPr lvl="0"/>
            <a:r>
              <a:rPr lang="ru-RU" dirty="0"/>
              <a:t>Имя Фамилия в 1 строку</a:t>
            </a:r>
            <a:r>
              <a:rPr lang="en-US" dirty="0"/>
              <a:t> 24pt</a:t>
            </a:r>
            <a:endParaRPr lang="en-RU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F7F3F0F-E424-A105-714A-28198645F5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0001" y="3480507"/>
            <a:ext cx="7401861" cy="48688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Futura PT Medium" panose="020B0502020204020303" pitchFamily="34" charset="0"/>
              </a:defRPr>
            </a:lvl1pPr>
          </a:lstStyle>
          <a:p>
            <a:pPr lvl="0"/>
            <a:r>
              <a:rPr lang="ru-RU" dirty="0"/>
              <a:t>Должность, сервис</a:t>
            </a:r>
            <a:r>
              <a:rPr lang="en-US" dirty="0"/>
              <a:t> 16pt</a:t>
            </a:r>
            <a:endParaRPr lang="en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895244C-78F1-4C00-9824-B526606FC09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50297" y="5013041"/>
            <a:ext cx="1204417" cy="11637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33496C-54DA-4AEC-AFF8-29259EA0392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24410" y="5138674"/>
            <a:ext cx="2254250" cy="9616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4056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3155">
          <p15:clr>
            <a:srgbClr val="FBAE40"/>
          </p15:clr>
        </p15:guide>
        <p15:guide id="3" orient="horz" pos="389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3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1D2D758-BF9D-DDF8-A04D-D6AEED5B257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ECBD5-97F7-15D5-BBBE-C272C1C4F371}"/>
              </a:ext>
            </a:extLst>
          </p:cNvPr>
          <p:cNvSpPr txBox="1"/>
          <p:nvPr userDrawn="1"/>
        </p:nvSpPr>
        <p:spPr>
          <a:xfrm>
            <a:off x="599960" y="4645729"/>
            <a:ext cx="427219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ru-RU" sz="4800" b="1" i="0" dirty="0">
                <a:solidFill>
                  <a:schemeClr val="bg1"/>
                </a:solidFill>
                <a:latin typeface="Futura PT Bold" panose="020B0502020204020303" pitchFamily="34" charset="0"/>
              </a:rPr>
              <a:t>Спасибо за 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152555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25">
          <p15:clr>
            <a:srgbClr val="FBAE40"/>
          </p15:clr>
        </p15:guide>
        <p15:guide id="2" pos="363">
          <p15:clr>
            <a:srgbClr val="FBAE40"/>
          </p15:clr>
        </p15:guide>
        <p15:guide id="3" orient="horz" pos="3975">
          <p15:clr>
            <a:srgbClr val="FBAE40"/>
          </p15:clr>
        </p15:guide>
        <p15:guide id="4" pos="7258">
          <p15:clr>
            <a:srgbClr val="FBAE40"/>
          </p15:clr>
        </p15:guide>
        <p15:guide id="5" orient="horz" pos="3433">
          <p15:clr>
            <a:srgbClr val="FBAE40"/>
          </p15:clr>
        </p15:guide>
        <p15:guide id="6" orient="horz" pos="937">
          <p15:clr>
            <a:srgbClr val="FBAE40"/>
          </p15:clr>
        </p15:guide>
        <p15:guide id="7" pos="415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A147B6-ECFA-EEB8-2A20-A95480470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0B5C34-9038-56F8-752C-7CEC1FB86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152E2A-828C-41E3-4C0F-01BF3661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50019-8F58-48E4-9BB3-AE8E434A9552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3F0AB7-37F8-72A7-7952-CB35D4EB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8CB273-5F74-179D-1D77-AC37FB8DF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7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C3715-72F0-A2B1-501D-2D129F6F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9E6190-B0F3-65AD-051C-D07228138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72071F-B341-DB06-BD7E-42DB7AB3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935C3-FE07-4AE0-81E9-7BE649DF6F0F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618878-608F-F5F7-1B4B-5F281DA9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A4AD1A-CCF6-E6A5-D176-4DDD1546E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024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9CF93-8DDA-C51D-603A-9A87011EC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6749D3-8F48-2AC1-5E3C-1A7008EE0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2E244AA-AC12-E7FC-1D73-0EF94B520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26E365-EA29-A128-8793-9EED3525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A39B0-1B7A-488B-8B0D-B33EADD88788}" type="datetime1">
              <a:rPr lang="ru-RU" smtClean="0"/>
              <a:t>15.02.2024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C2037C-4010-8FE5-AF3A-41928B0F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FDA9B7-6B48-704F-8671-E05CD4E1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391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C91BA-7B48-CE4B-1F85-D755BE387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36A34A-0C4C-6222-9997-FF38CBB6D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E7FB491-74C9-5922-671F-9E6704682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0233D2-07D8-3456-020F-8D1AC35B01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99FFF6-C79A-2A48-A2B0-5D19613DB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A77E3E7-64D0-F7ED-3FDA-9B7D5FF2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A73F-4B19-442B-8251-8D1365F2FB47}" type="datetime1">
              <a:rPr lang="ru-RU" smtClean="0"/>
              <a:t>15.02.2024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668B8AF-3959-2DC9-E1F8-B568204E7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7EBFADC-8DCA-A376-204F-11FAEE9C5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15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865B83-7BE0-CE20-AAE5-CE0A9C957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9FB928-9472-B1F7-8A4C-DBFD7E80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881A-CE5C-471A-9BDA-9DADB4A6A98C}" type="datetime1">
              <a:rPr lang="ru-RU" smtClean="0"/>
              <a:t>15.02.2024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0C7715-AD0F-723A-FB4C-E8FB159D4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F099644-B59C-0F15-2026-DC1BED7F1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46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F142EBE-9378-C6FC-D089-C26D5CB63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F8C09-8AED-4FAA-B493-F439913D6084}" type="datetime1">
              <a:rPr lang="ru-RU" smtClean="0"/>
              <a:t>15.02.2024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4D4452B-AFF3-3A8D-C321-B5F6E74D6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EC57ED-8D0F-B0C6-1EFA-46A70F8B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258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72E59-D5E7-7D34-4B8F-A2DE29F08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F39E09-5388-4DE7-0456-26EFDF1C2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517B4A-E81C-9682-4CA6-F84C71CFE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6E3755-D8A9-0B08-A8CC-6337DE44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0554-617D-4D55-90DA-F659937CED28}" type="datetime1">
              <a:rPr lang="ru-RU" smtClean="0"/>
              <a:t>15.02.2024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FFDD07-67F2-D6F0-9BE1-2AF52A600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E3C374-6C62-FBFA-1D53-B194F310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86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FA681-2637-C7E0-C3C2-648247104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8F47472-547F-2BC4-F489-B4EE4A8CA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2BD552-F043-F321-4C85-6456D924A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478DBB-F7F2-2CF1-D656-5D9B4EEE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B21AC-7882-4A94-BCFA-43615A217C77}" type="datetime1">
              <a:rPr lang="ru-RU" smtClean="0"/>
              <a:t>15.02.2024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0189A5-E6D4-A308-633A-4A2D7D1D1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85ACCB-EBD7-6029-F52C-76614787B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86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9702A-14C5-ED1C-0434-22A612C70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E7BB0D-A740-86D9-5F13-1E9987DCE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233FBC-E817-6ECC-2353-B65DD1291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9398-E00A-4933-B7C2-4DBAADD2787A}" type="datetime1">
              <a:rPr lang="ru-RU" smtClean="0"/>
              <a:t>15.02.2024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82B61F-6465-AA4F-B0BF-BBD8B2895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452FB6-BCC6-A21C-6BB2-B14B115AB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DE86A-2E30-4AEA-8AD9-BB305C8FD2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864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tatiana_egoshina1234@mail.ru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A1256B-54D7-18A5-1A20-BBEFBF7C5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79" y="762742"/>
            <a:ext cx="9782926" cy="775597"/>
          </a:xfrm>
        </p:spPr>
        <p:txBody>
          <a:bodyPr anchor="t"/>
          <a:lstStyle/>
          <a:p>
            <a:pPr algn="ctr"/>
            <a:r>
              <a:rPr lang="ru-RU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ГБПОУ РО </a:t>
            </a:r>
            <a:br>
              <a:rPr lang="ru-RU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ru-RU" sz="2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«Волгодонский педагогический колледж»</a:t>
            </a:r>
            <a:endParaRPr lang="ru-RU" sz="2800" dirty="0">
              <a:latin typeface="Century Gothic" panose="020B0502020202020204" pitchFamily="34" charset="0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C5C4926-AD79-4A83-9DEE-489E0387A3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8280" y="1867635"/>
            <a:ext cx="10023882" cy="1024855"/>
          </a:xfrm>
        </p:spPr>
        <p:txBody>
          <a:bodyPr>
            <a:normAutofit fontScale="25000" lnSpcReduction="20000"/>
          </a:bodyPr>
          <a:lstStyle/>
          <a:p>
            <a:pPr algn="ctr">
              <a:lnSpc>
                <a:spcPct val="160000"/>
              </a:lnSpc>
            </a:pPr>
            <a:r>
              <a:rPr lang="ru-RU" sz="5000" b="1" dirty="0">
                <a:latin typeface="Century Gothic" panose="020B0502020202020204" pitchFamily="34" charset="0"/>
              </a:rPr>
              <a:t>Привлечение обучающихся с ОВЗ и инвалидностью для участия в конкурсах  профессионального мастерства «</a:t>
            </a:r>
            <a:r>
              <a:rPr lang="ru-RU" sz="5000" b="1" dirty="0" err="1">
                <a:latin typeface="Century Gothic" panose="020B0502020202020204" pitchFamily="34" charset="0"/>
              </a:rPr>
              <a:t>Абилимпикс</a:t>
            </a:r>
            <a:r>
              <a:rPr lang="ru-RU" sz="5000" b="1" dirty="0">
                <a:latin typeface="Century Gothic" panose="020B0502020202020204" pitchFamily="34" charset="0"/>
              </a:rPr>
              <a:t>», как инструмента профессионального развития и профессионального становления  конкурентоспособных специалистов сферы образования Ростовской области</a:t>
            </a:r>
          </a:p>
          <a:p>
            <a:pPr algn="ctr">
              <a:lnSpc>
                <a:spcPct val="160000"/>
              </a:lnSpc>
            </a:pPr>
            <a:r>
              <a:rPr lang="ru-RU" sz="5000" b="1" dirty="0">
                <a:latin typeface="Century Gothic" panose="020B0502020202020204" pitchFamily="34" charset="0"/>
              </a:rPr>
              <a:t>(«Путь к успеху»)</a:t>
            </a:r>
          </a:p>
          <a:p>
            <a:pPr algn="ctr"/>
            <a:endParaRPr lang="ru-RU" b="1" dirty="0">
              <a:latin typeface="Century Gothic" panose="020B0502020202020204" pitchFamily="34" charset="0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8E3B258-A03C-4079-8702-36B9E0964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711" y="3787487"/>
            <a:ext cx="2977898" cy="638177"/>
          </a:xfrm>
        </p:spPr>
        <p:txBody>
          <a:bodyPr/>
          <a:lstStyle/>
          <a:p>
            <a:r>
              <a:rPr lang="ru-RU" dirty="0">
                <a:latin typeface="Century Gothic" panose="020B0502020202020204" pitchFamily="34" charset="0"/>
              </a:rPr>
              <a:t>Исполнители:</a:t>
            </a:r>
          </a:p>
          <a:p>
            <a:r>
              <a:rPr lang="ru-RU" dirty="0">
                <a:latin typeface="Century Gothic" panose="020B0502020202020204" pitchFamily="34" charset="0"/>
              </a:rPr>
              <a:t>Егошина Т.В.</a:t>
            </a:r>
          </a:p>
        </p:txBody>
      </p:sp>
    </p:spTree>
    <p:extLst>
      <p:ext uri="{BB962C8B-B14F-4D97-AF65-F5344CB8AC3E}">
        <p14:creationId xmlns:p14="http://schemas.microsoft.com/office/powerpoint/2010/main" val="693046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0"/>
            <a:ext cx="10801349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10</a:t>
            </a:fld>
            <a:endParaRPr lang="ru-RU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33010"/>
              </p:ext>
            </p:extLst>
          </p:nvPr>
        </p:nvGraphicFramePr>
        <p:xfrm>
          <a:off x="1390650" y="939453"/>
          <a:ext cx="10634336" cy="5888736"/>
        </p:xfrm>
        <a:graphic>
          <a:graphicData uri="http://schemas.openxmlformats.org/drawingml/2006/table">
            <a:tbl>
              <a:tblPr firstRow="1" firstCol="1" bandRow="1"/>
              <a:tblGrid>
                <a:gridCol w="4506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0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40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356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29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8719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9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«Все люди равны между собой»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 на формирование инклюзивной культуры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Познакомить с основными понятиями инклюзии, провести упражнения на формирование инклюзивной культуры, толерантного отношения к людям с ОВЗ.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педагог-психолог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69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10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Отработка практических навыков  в педагогических лабораториях колледжа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Практические занятия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Отрабатывать  практические навыки с участием волонтеров;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применить ИКТ оборудования в конкурсных заданиях;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практиковать отработку заданий в соответствии с </a:t>
                      </a: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таймингом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конкурсных заданий.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педагоги, эксперт-компатриот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52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11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 «Чувство времени»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Тренинговые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упражнения на отработку </a:t>
                      </a: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тайминга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Провести игровые и тренинговые упражнения на формирование чувства времени, формирование чувства уверенности и самостоятельности при выполнении заданий конкурса.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52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12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Консультация «Критерии оценки конкурса»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Индивидуальное консультирование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Проанализировать чек-лист критериальных  оценок Чемпионата Абилимпекс . Обсудить требования . предъявляемые к конкурсанту во время выполнения конкурсных заданий.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эксперт-компатриот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67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13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«Управление стрессом»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Научить справляться со стрессом посредством психологических  упражнений и техник.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5395" marR="153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895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0"/>
            <a:ext cx="10801349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11</a:t>
            </a:fld>
            <a:endParaRPr lang="ru-RU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750761"/>
              </p:ext>
            </p:extLst>
          </p:nvPr>
        </p:nvGraphicFramePr>
        <p:xfrm>
          <a:off x="1390650" y="952229"/>
          <a:ext cx="10684438" cy="5905771"/>
        </p:xfrm>
        <a:graphic>
          <a:graphicData uri="http://schemas.openxmlformats.org/drawingml/2006/table">
            <a:tbl>
              <a:tblPr firstRow="1" firstCol="1" bandRow="1"/>
              <a:tblGrid>
                <a:gridCol w="438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6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853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34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4056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14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Работа над индивидуальным проектом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Консультирование, </a:t>
                      </a: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тьюторское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сопровождение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Оказать психолого-педагогическую поддержку и сопровождение при разработке, реализации и защите индивидуального проекта; 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формировать  умение поиска,  анализа  и обработки  информации;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развивать умение работать самостоятельно.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педагоги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911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15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Доп.курс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по применению ИКТ в педагогической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деятельности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Практические занятия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Помочь в обучении и применении на практике различных ИКТ-инструментов.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эксперт-компатриот, педагоги по информатике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26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16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«Учимся сохранять временной ресурс»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Практические</a:t>
                      </a:r>
                      <a:r>
                        <a:rPr lang="ru-RU" sz="1600" baseline="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упражнения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Учить планировать и рационально распределять время, дифференцировать первостепенные и второстепенные по степени важности дела.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17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Подведение итогов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Консультация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Провести анализ результатов конкурса. Определить (при наличие) причины допущенных ошибок.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Учить правильно оценивать собственные действия.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эксперт- компатриот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26439" marR="2643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4684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871" y="294145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Результаты, подтверждающие эффективность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490596" y="1102289"/>
            <a:ext cx="1057196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Данный проект был разработан и реализован в ГБПОУ РО «Волгодонском педагогическом колледже» в 2021-2022 и 2022-2023 учебные годы при подготовке обучающихся к конкурсам профессионального мастерства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Вордскиллс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(Профессионалы) и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. </a:t>
            </a:r>
          </a:p>
          <a:p>
            <a:pPr algn="just"/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результате слаженной работы педагогов, экспертов,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тьютора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и обучающихся во время реализации запланированных мероприятий были достигнуты ожидаемые положительные результаты.</a:t>
            </a:r>
          </a:p>
          <a:p>
            <a:pPr algn="just"/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2022 году студентка 3 курса Алена Безручко стала серебряным призером регионального чемпионата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Вордскиллс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молодые профессионалы в компетенции Дошкольное воспитание; Черных Анна в компетенции «Преподавание в младших классах» награждена медальоном за профессионализм. 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 2023 году студентка 3 курса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Гайдабурова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Вероника завоевала заслуженное серебро в региональном чемпионате по профессиональному мастерству «Профессионалы».</a:t>
            </a:r>
          </a:p>
          <a:p>
            <a:pPr algn="just"/>
            <a:endParaRPr lang="ru-RU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2022 году в региональном чемпионате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студентка 2 курса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Краснянскова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Екатерина (студентка с ОВЗ) заняла почетное 3 место.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2023 году Терновской Матвей (студент с ОВЗ) занял 3 место в чемпионате «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».</a:t>
            </a:r>
          </a:p>
          <a:p>
            <a:pPr algn="just"/>
            <a:endParaRPr lang="ru-RU" dirty="0" err="1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946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-12927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871" y="344250"/>
            <a:ext cx="108680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Заключение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6" y="1015416"/>
            <a:ext cx="96759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Проблема поддержки и развития людей с ОВЗ и инвалидностью осознается на всех уровнях нашего государства.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 законодательных актах РФ определено создание специальных условий для получения качественного образования обучающимся  с ОВЗ и инвалидностью и дальнейшего их трудоустройства.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Задачей  профессиональных образовательных учреждений является раскрытие потенциальных возможностей обучающихся, в том числе с ОВЗ и инвалидностью, развития общих и профессиональных компетенций обучающихся и их профессионального становления.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Конкурсы профессионального мастерства служат одним из инструментов формирования профессиональной идентичности и  профессиональной мотивации обучающихся средних и высших профессиональных учреждений.</a:t>
            </a:r>
          </a:p>
          <a:p>
            <a:pPr algn="just"/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Результатом привлечения к конкурсам профессионального мастерства обучающихся станет повышение уровня  теоретических и практических знаний, умений и навыков, формирование общих и профессиональных компетенций, уверенность в своих силах и, как следствие,  приток выпускников в сферы трудовой деятельности по приобретенным им специальностям.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792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228676-A4CF-48CD-8779-8D6F4C0250F5}"/>
              </a:ext>
            </a:extLst>
          </p:cNvPr>
          <p:cNvSpPr txBox="1"/>
          <p:nvPr/>
        </p:nvSpPr>
        <p:spPr>
          <a:xfrm>
            <a:off x="7679080" y="5264764"/>
            <a:ext cx="3750919" cy="3710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en-US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tatiana</a:t>
            </a:r>
            <a:r>
              <a:rPr lang="ru-RU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</a:t>
            </a:r>
            <a:r>
              <a:rPr lang="en-US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egoshina</a:t>
            </a:r>
            <a:r>
              <a:rPr lang="ru-RU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1234@</a:t>
            </a:r>
            <a:r>
              <a:rPr lang="en-US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mail</a:t>
            </a:r>
            <a:r>
              <a:rPr lang="ru-RU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1800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</a:t>
            </a:r>
            <a:endParaRPr lang="ru-RU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51F29D-C0AA-462F-9ED3-43291576EE44}"/>
              </a:ext>
            </a:extLst>
          </p:cNvPr>
          <p:cNvSpPr txBox="1"/>
          <p:nvPr/>
        </p:nvSpPr>
        <p:spPr>
          <a:xfrm>
            <a:off x="8148638" y="4035893"/>
            <a:ext cx="194821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/>
            <a:r>
              <a:rPr lang="ru-RU" sz="1800" b="0" i="0" u="none" dirty="0">
                <a:solidFill>
                  <a:schemeClr val="bg1"/>
                </a:solidFill>
                <a:latin typeface="Century Gothic" panose="020B0502020202020204" pitchFamily="34" charset="0"/>
              </a:rPr>
              <a:t>Егошина Т.В</a:t>
            </a:r>
            <a:r>
              <a:rPr lang="ru-RU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1800" b="0" i="0" u="none" kern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47B92-D0E9-4774-8AC9-5B819A1219BA}"/>
              </a:ext>
            </a:extLst>
          </p:cNvPr>
          <p:cNvSpPr txBox="1"/>
          <p:nvPr/>
        </p:nvSpPr>
        <p:spPr>
          <a:xfrm>
            <a:off x="8148638" y="4508911"/>
            <a:ext cx="36706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/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С</a:t>
            </a:r>
            <a:r>
              <a:rPr lang="ru-RU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оветник директора по воспитанию и взаимодействию с детскими общественными объединениями  ГБПОУ РО «ВПК»</a:t>
            </a:r>
            <a:endParaRPr lang="en-US" sz="1100" b="0" i="0" u="none" kern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7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264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340" y="47927"/>
            <a:ext cx="9261163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Введение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95FE15-42C4-6A37-6376-44C13DE07DB8}"/>
              </a:ext>
            </a:extLst>
          </p:cNvPr>
          <p:cNvSpPr txBox="1"/>
          <p:nvPr/>
        </p:nvSpPr>
        <p:spPr>
          <a:xfrm>
            <a:off x="1666340" y="538931"/>
            <a:ext cx="10525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 Gothic" panose="020B0502020202020204" pitchFamily="34" charset="0"/>
              </a:rPr>
              <a:t>Цели и задачи, на решение которых направлена инклюзивная программа</a:t>
            </a:r>
            <a:endParaRPr lang="ru-RU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E34796-9883-97A4-32D1-AEEE5702EB6B}"/>
              </a:ext>
            </a:extLst>
          </p:cNvPr>
          <p:cNvSpPr txBox="1"/>
          <p:nvPr/>
        </p:nvSpPr>
        <p:spPr>
          <a:xfrm>
            <a:off x="1826776" y="985128"/>
            <a:ext cx="10235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Цель: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Разработать и внедрить систему работы по привлечению и подготовке  обучающихся с ОВЗ и инвалидностью к участию в конкурсах профессионального мастерства с целью развития у них профессиональных компетенций и профессиональной мотивации к выбранной специальности, с учетом  особенностей  их нозологической группы.</a:t>
            </a: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22" name="Равнобедренный треугольник 21">
            <a:extLst>
              <a:ext uri="{FF2B5EF4-FFF2-40B4-BE49-F238E27FC236}">
                <a16:creationId xmlns:a16="http://schemas.microsoft.com/office/drawing/2014/main" id="{7488F9B7-6B05-358A-D24C-31775162D657}"/>
              </a:ext>
            </a:extLst>
          </p:cNvPr>
          <p:cNvSpPr/>
          <p:nvPr/>
        </p:nvSpPr>
        <p:spPr>
          <a:xfrm rot="5400000">
            <a:off x="1352347" y="1026072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Равнобедренный треугольник 22">
            <a:extLst>
              <a:ext uri="{FF2B5EF4-FFF2-40B4-BE49-F238E27FC236}">
                <a16:creationId xmlns:a16="http://schemas.microsoft.com/office/drawing/2014/main" id="{31792A67-0AD2-3DD9-D7B3-B205D066407C}"/>
              </a:ext>
            </a:extLst>
          </p:cNvPr>
          <p:cNvSpPr/>
          <p:nvPr/>
        </p:nvSpPr>
        <p:spPr>
          <a:xfrm rot="5400000">
            <a:off x="1548336" y="1026073"/>
            <a:ext cx="354937" cy="273050"/>
          </a:xfrm>
          <a:prstGeom prst="triangle">
            <a:avLst/>
          </a:prstGeom>
          <a:solidFill>
            <a:srgbClr val="2C4A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2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E34796-9883-97A4-32D1-AEEE5702EB6B}"/>
              </a:ext>
            </a:extLst>
          </p:cNvPr>
          <p:cNvSpPr txBox="1"/>
          <p:nvPr/>
        </p:nvSpPr>
        <p:spPr>
          <a:xfrm>
            <a:off x="1826776" y="2155294"/>
            <a:ext cx="1020023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Задачи: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определить ответственных за разработку и внедрение этапов проекта;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сформировать научно-теоретическую и материально-техническую основу для подготовки и сопровождения обучающихся с ОВЗ и инвалидностью к участию в конкурсах профессионального мастерства;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провести диагностику психологических особенностей личности обучающегося, определить затруднения, появившиеся в процессе обучения в новой образовательной среде;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разработать план мероприятий, направленных на адаптацию и развитие общих и профессиональных компетенций обучающихся;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разработать адаптивную образовательную программу и оказать помощь в построении индивидуального образовательного маршрута обучающегося с ОВЗ и /или инвалидностью с целью отслеживания траектории развития личностных и профессиональных компетенций и внесения необходимых корректировок в процессе подготовки к конкурсу;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обеспечить обучающемуся участие в конкурсе профессионального мастерства;</a:t>
            </a:r>
          </a:p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- провести анализ результатов конкурса, выявить ошибки и причины их возникновения, внести дополнения и корректировку (по необходимости) в индивидуальный маршрут обучающегося.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CD72FC-06E7-749D-1E54-D85F4AA670AD}"/>
              </a:ext>
            </a:extLst>
          </p:cNvPr>
          <p:cNvSpPr txBox="1"/>
          <p:nvPr/>
        </p:nvSpPr>
        <p:spPr>
          <a:xfrm>
            <a:off x="1725803" y="6094298"/>
            <a:ext cx="6166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Century Gothic" panose="020B0502020202020204" pitchFamily="34" charset="0"/>
              </a:rPr>
              <a:t>Целевая аудитория</a:t>
            </a:r>
            <a:endParaRPr lang="ru-RU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0EE64F-E65D-619E-E042-8F662E7A4B9A}"/>
              </a:ext>
            </a:extLst>
          </p:cNvPr>
          <p:cNvSpPr txBox="1"/>
          <p:nvPr/>
        </p:nvSpPr>
        <p:spPr>
          <a:xfrm>
            <a:off x="1862330" y="6457391"/>
            <a:ext cx="113401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Обучающиеся Волгодонского педагогического колледжа с ОВЗ и/или инвалидностью. </a:t>
            </a: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14" name="Равнобедренный треугольник 13">
            <a:extLst>
              <a:ext uri="{FF2B5EF4-FFF2-40B4-BE49-F238E27FC236}">
                <a16:creationId xmlns:a16="http://schemas.microsoft.com/office/drawing/2014/main" id="{216F6713-6053-B2F9-12B8-C8A991968496}"/>
              </a:ext>
            </a:extLst>
          </p:cNvPr>
          <p:cNvSpPr/>
          <p:nvPr/>
        </p:nvSpPr>
        <p:spPr>
          <a:xfrm rot="5400000">
            <a:off x="1488871" y="6464930"/>
            <a:ext cx="354937" cy="273050"/>
          </a:xfrm>
          <a:prstGeom prst="triangle">
            <a:avLst/>
          </a:prstGeom>
          <a:solidFill>
            <a:srgbClr val="F6A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954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240" y="311349"/>
            <a:ext cx="9648825" cy="768276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Алгоритм реализации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E34796-9883-97A4-32D1-AEEE5702EB6B}"/>
              </a:ext>
            </a:extLst>
          </p:cNvPr>
          <p:cNvSpPr txBox="1"/>
          <p:nvPr/>
        </p:nvSpPr>
        <p:spPr>
          <a:xfrm>
            <a:off x="1592240" y="1079625"/>
            <a:ext cx="103325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1.	Подготовительный этап: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Постановка проблематики проекта.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Определение цели проекта, задач проекта.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Мониторинг психологических особенностей личности и уровня развития обучающихся.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Подбор ресурсов.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Составление плана взаимодействия с обучающимся при подготовке к конкурсу.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2.	Основной этап: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Проведение мероприятий, согласно плана взаимодействия с обучающимся.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Сопровождение при разработке и реализации индивидуального образовательного маршрута обучающегося (определение ресурсов внутренних и внешних, построение образовательной траектории, внесение изменений и корректировка).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Мониторинг качества подготовки, внесение корректировок.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Непосредственное участие в конкурсе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профмастерства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3.	Завершающий этап: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Рефлексия: оценка выступления на конкурсе, разбор ошибок, внесение корректировки в индивидуальный образовательный маршрут обучающегося.</a:t>
            </a:r>
          </a:p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•	Построение траектории развития обучающегося.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234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3651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Описание программных направлений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191955"/>
            <a:ext cx="83534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Программа проекта содержит направления, направленные на: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развитие коммуникации,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формирование адекватного уровня самооценки, стрессоустойчивости,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умения работать самостоятельно, 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анализировать и дифференцировать информацию,  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развитие лидерских качеств,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формирование профессиональных компетенций в области педагогической деятельности (компетенции  «Преподавание в начальных классах» и «Дошкольное воспитание»),</a:t>
            </a:r>
          </a:p>
          <a:p>
            <a:pPr marL="285750" indent="-285750">
              <a:buFontTx/>
              <a:buChar char="-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формирование профессиональной идентичности и профессиональной мотивации.</a:t>
            </a: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26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Ресурсы, которые необходимы для эффективной реализации  инклюзивной практики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792030"/>
            <a:ext cx="1008925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Научно-методическая литература, информационные ресурсы.</a:t>
            </a:r>
          </a:p>
          <a:p>
            <a:endParaRPr lang="ru-RU" sz="1600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 startAt="2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Рабочие тетради чемпионата Профессионалы, критерии оценивания конкурсных заданий, методические рекомендации чемпионата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Абилимпикс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.</a:t>
            </a:r>
          </a:p>
          <a:p>
            <a:pPr marL="342900" indent="-342900">
              <a:buAutoNum type="arabicPeriod" startAt="2"/>
            </a:pPr>
            <a:endParaRPr lang="ru-RU" sz="1600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 startAt="2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Цифровая образовательная среда колледжа: компьютер, смарт-доска, цветной принтер, веб-камера.</a:t>
            </a:r>
          </a:p>
          <a:p>
            <a:pPr marL="342900" indent="-342900">
              <a:buAutoNum type="arabicPeriod" startAt="2"/>
            </a:pPr>
            <a:endParaRPr lang="ru-RU" sz="1600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 startAt="2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Канцелярские принадлежности.</a:t>
            </a:r>
          </a:p>
          <a:p>
            <a:pPr marL="342900" indent="-342900">
              <a:buAutoNum type="arabicPeriod" startAt="2"/>
            </a:pPr>
            <a:endParaRPr lang="ru-RU" sz="1600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 startAt="2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Педагогические мастерские колледжа (методические пособия, цифровые-лаборатории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Наураша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, дидактические игры, дидактические пособия и игровое оборудование: «Фиолетовый лес», Конструктор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Lego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Education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,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Коврограф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ru-RU" sz="1600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Воскобовича</a:t>
            </a: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и др.).</a:t>
            </a:r>
          </a:p>
          <a:p>
            <a:pPr marL="342900" indent="-342900">
              <a:buAutoNum type="arabicPeriod" startAt="2"/>
            </a:pPr>
            <a:endParaRPr lang="ru-RU" sz="1600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AutoNum type="arabicPeriod" startAt="2"/>
            </a:pPr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Педагогический состав и студенты колледжа.</a:t>
            </a: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097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975" y="669926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Ожидаемые результаты реализации инклюзивной практики и методы их контроля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E34AE-3BF8-28C7-30F8-0428080CA036}"/>
              </a:ext>
            </a:extLst>
          </p:cNvPr>
          <p:cNvSpPr txBox="1"/>
          <p:nvPr/>
        </p:nvSpPr>
        <p:spPr>
          <a:xfrm>
            <a:off x="1747837" y="1654244"/>
            <a:ext cx="986379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У студентов повысится уровень развития общих и профессиональных компетенций (повысятся показатели социальной адаптации, коммуникации, интеллектуального и эмоционального развития), появится чувство уверенности,  сформируется адекватная самооценка, сформируются навыки самоконтроля и самооценки, сформируется профессиональная идентичность, обучающиеся получат возможность трансляции своих практических навыков во время подготовки и непосредственного участия в конкурсе,  повысится уровень профессиональной мотивации – увеличится число студентов, трудоустроенных в образовательные учреждения после завершения обучения в колледже. </a:t>
            </a: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796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1" y="0"/>
            <a:ext cx="10801349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7</a:t>
            </a:fld>
            <a:endParaRPr lang="ru-RU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104112"/>
              </p:ext>
            </p:extLst>
          </p:nvPr>
        </p:nvGraphicFramePr>
        <p:xfrm>
          <a:off x="1515910" y="1039662"/>
          <a:ext cx="10433920" cy="5302885"/>
        </p:xfrm>
        <a:graphic>
          <a:graphicData uri="http://schemas.openxmlformats.org/drawingml/2006/table">
            <a:tbl>
              <a:tblPr firstRow="1" firstCol="1" bandRow="1"/>
              <a:tblGrid>
                <a:gridCol w="388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41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217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533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98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№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Название мероприятия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Формы работы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Задачи мероприятия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Ответственный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9859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1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Мониторинг личностных особенностей обучающихся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Наблюдение, беседа, анкетирование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Провести первичную диагностику н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Calibri"/>
                          <a:cs typeface="Times New Roman"/>
                        </a:rPr>
                        <a:t>а выявление личностной и ситуативной тревожности, уровня учебной мотивации, коммуникативных и организаторских способностей, акцентуации характера и темперамента личности, определение умственной работоспособности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Calibri"/>
                          <a:cs typeface="Times New Roman"/>
                        </a:rPr>
                        <a:t>и </a:t>
                      </a: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Calibri"/>
                          <a:cs typeface="Times New Roman"/>
                        </a:rPr>
                        <a:t>биоритмологического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Calibri"/>
                          <a:cs typeface="Times New Roman"/>
                        </a:rPr>
                        <a:t> типа работоспособности, уровня самооценки.</a:t>
                      </a: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Педагог-психолог, социальный педагог, 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93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2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Сопровождение при построении и реализации индивидуального образовательного маршрута обучающегося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Индивидуальное консультирование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Оказать помощь в выборе ресурсов, форм и видов деятельности для развития компетенций, в использовании образовательного пространства для личностного развития.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14308" marR="1430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7456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0"/>
            <a:ext cx="10801349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8</a:t>
            </a:fld>
            <a:endParaRPr lang="ru-RU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197798"/>
              </p:ext>
            </p:extLst>
          </p:nvPr>
        </p:nvGraphicFramePr>
        <p:xfrm>
          <a:off x="1490858" y="1052185"/>
          <a:ext cx="10534128" cy="5411579"/>
        </p:xfrm>
        <a:graphic>
          <a:graphicData uri="http://schemas.openxmlformats.org/drawingml/2006/table">
            <a:tbl>
              <a:tblPr firstRow="1" firstCol="1" bandRow="1"/>
              <a:tblGrid>
                <a:gridCol w="360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27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7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1648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6617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3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Оказание индивидуальной психолого-педагогической помощи студентам в период адаптации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Индивидуальные консультации, беседы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Оказать  индивидуальное консультирование по результатам диагностики, по запросам студентов.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Тьютор, 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507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4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«Какой он – ваш ребенок?»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Беседы, консультации с родителями 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( законными представителями) обучающегося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Проконсультировать родителей об особенностях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в поведении, адаптации и социализации обучающихся с ОВЗ, особенностях возрастных изменений и возможных негативных изменениях в поведении и формах взаимодействия в данных случаях; режиме дня обучающегося во время подготовки к конкурсу;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настрой на совместную работу с педагогами.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45045" marR="4504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03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0B9AA81-A969-0B84-B207-BD3606702226}"/>
              </a:ext>
            </a:extLst>
          </p:cNvPr>
          <p:cNvSpPr/>
          <p:nvPr/>
        </p:nvSpPr>
        <p:spPr>
          <a:xfrm flipH="1">
            <a:off x="0" y="0"/>
            <a:ext cx="1390650" cy="6858000"/>
          </a:xfrm>
          <a:prstGeom prst="rect">
            <a:avLst/>
          </a:prstGeom>
          <a:solidFill>
            <a:srgbClr val="EBF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01DB-EFD5-6C4E-B32D-274E6DB43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225469"/>
            <a:ext cx="9648825" cy="1031800"/>
          </a:xfrm>
        </p:spPr>
        <p:txBody>
          <a:bodyPr>
            <a:noAutofit/>
          </a:bodyPr>
          <a:lstStyle/>
          <a:p>
            <a:pPr>
              <a:lnSpc>
                <a:spcPts val="3200"/>
              </a:lnSpc>
            </a:pPr>
            <a:r>
              <a:rPr lang="ru-RU" sz="3200" b="1" dirty="0">
                <a:solidFill>
                  <a:srgbClr val="223A7D"/>
                </a:solidFill>
                <a:latin typeface="Century Gothic" panose="020B0502020202020204" pitchFamily="34" charset="0"/>
              </a:rPr>
              <a:t>Сведения о практической апробации инклюзивной практики </a:t>
            </a:r>
            <a:br>
              <a:rPr lang="ru-RU" sz="4400" b="1" dirty="0">
                <a:latin typeface="Century Gothic" panose="020B0502020202020204" pitchFamily="34" charset="0"/>
              </a:rPr>
            </a:br>
            <a:endParaRPr lang="ru-RU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6B2B3C36-5BBF-8D51-A59A-C74A9663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DE86A-2E30-4AEA-8AD9-BB305C8FD236}" type="slidenum">
              <a:rPr lang="ru-RU" smtClean="0"/>
              <a:t>9</a:t>
            </a:fld>
            <a:endParaRPr lang="ru-RU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288810"/>
              </p:ext>
            </p:extLst>
          </p:nvPr>
        </p:nvGraphicFramePr>
        <p:xfrm>
          <a:off x="1390650" y="1080370"/>
          <a:ext cx="10671914" cy="5098059"/>
        </p:xfrm>
        <a:graphic>
          <a:graphicData uri="http://schemas.openxmlformats.org/drawingml/2006/table">
            <a:tbl>
              <a:tblPr firstRow="1" firstCol="1" bandRow="1"/>
              <a:tblGrid>
                <a:gridCol w="3880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1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92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734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80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519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5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«Будем знакомиться!»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Социально-психологический тренинг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Проведение мероприятия на установление дружеских отношений и эмоционального комфорта в группе.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Тьютор, 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32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6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«Как подобрать ключик к любому человеку»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 на формирование коммуникативных навыков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Проведение мероприятия на развитие коммуникативных способностей студентов, помощь в развитии навыков публичного выступления, установление дружеские отношения между студентами.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Тьютор, 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239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7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«Хорошее настроение»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 на формирование положительных эмоций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Провести </a:t>
                      </a: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тренинговые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 упражнения для снятия напряжения,  развития коммуникативных навыков и социальных связей.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Тьютор, 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90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8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Арт-терапия «Волшебный песок»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Тренинг на снятие напряжения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Провести занятие с применением технологии  рисования песком, снять тревожность, напряжение, формировать положительные эмоции.</a:t>
                      </a:r>
                      <a:endParaRPr lang="ru-RU" sz="160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err="1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Тьютор</a:t>
                      </a: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, 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педагог-психолог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  <a:latin typeface="Century Gothic" panose="020B0502020202020204" pitchFamily="34" charset="0"/>
                          <a:ea typeface="Times New Roman"/>
                          <a:cs typeface="Times New Roman"/>
                        </a:rPr>
                        <a:t> </a:t>
                      </a:r>
                      <a:endParaRPr lang="ru-RU" sz="1600" dirty="0">
                        <a:effectLst/>
                        <a:latin typeface="Century Gothic" panose="020B0502020202020204" pitchFamily="34" charset="0"/>
                        <a:ea typeface="Calibri"/>
                        <a:cs typeface="Times New Roman"/>
                      </a:endParaRPr>
                    </a:p>
                  </a:txBody>
                  <a:tcPr marL="36855" marR="3685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0559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1593</Words>
  <Application>Microsoft Office PowerPoint</Application>
  <PresentationFormat>Широкоэкранный</PresentationFormat>
  <Paragraphs>204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Century Gothic</vt:lpstr>
      <vt:lpstr>Arial</vt:lpstr>
      <vt:lpstr>Calibri</vt:lpstr>
      <vt:lpstr>Futura PT Bold</vt:lpstr>
      <vt:lpstr>Calibri Light</vt:lpstr>
      <vt:lpstr>Futura PT Medium</vt:lpstr>
      <vt:lpstr>Times New Roman</vt:lpstr>
      <vt:lpstr>Тема Office</vt:lpstr>
      <vt:lpstr>ГБПОУ РО  «Волгодонский педагогический колледж»</vt:lpstr>
      <vt:lpstr>Введение </vt:lpstr>
      <vt:lpstr>Алгоритм реализации инклюзивной практики </vt:lpstr>
      <vt:lpstr>Описание программных направлений </vt:lpstr>
      <vt:lpstr>Ресурсы, которые необходимы для эффективной реализации  инклюзивной практики </vt:lpstr>
      <vt:lpstr>Ожидаемые результаты реализации инклюзивной практики и методы их контроля </vt:lpstr>
      <vt:lpstr>Сведения о практической апробации инклюзивной практики </vt:lpstr>
      <vt:lpstr>Сведения о практической апробации инклюзивной практики </vt:lpstr>
      <vt:lpstr>Сведения о практической апробации инклюзивной практики  </vt:lpstr>
      <vt:lpstr>Сведения о практической апробации инклюзивной практики </vt:lpstr>
      <vt:lpstr>Сведения о практической апробации инклюзивной практики </vt:lpstr>
      <vt:lpstr>Результаты, подтверждающие эффективность реализации инклюзивной практики </vt:lpstr>
      <vt:lpstr>Заключение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R</cp:lastModifiedBy>
  <cp:revision>19</cp:revision>
  <dcterms:created xsi:type="dcterms:W3CDTF">2022-09-16T07:45:51Z</dcterms:created>
  <dcterms:modified xsi:type="dcterms:W3CDTF">2024-02-15T14:05:06Z</dcterms:modified>
</cp:coreProperties>
</file>

<file path=docProps/thumbnail.jpeg>
</file>